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4" r:id="rId2"/>
    <p:sldId id="257" r:id="rId3"/>
    <p:sldId id="258" r:id="rId4"/>
    <p:sldId id="259" r:id="rId5"/>
    <p:sldId id="260" r:id="rId6"/>
    <p:sldId id="288" r:id="rId7"/>
    <p:sldId id="289" r:id="rId8"/>
    <p:sldId id="261" r:id="rId9"/>
    <p:sldId id="262" r:id="rId10"/>
    <p:sldId id="285" r:id="rId11"/>
    <p:sldId id="263" r:id="rId12"/>
    <p:sldId id="264" r:id="rId13"/>
    <p:sldId id="265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95" r:id="rId23"/>
    <p:sldId id="301" r:id="rId2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80" autoAdjust="0"/>
  </p:normalViewPr>
  <p:slideViewPr>
    <p:cSldViewPr>
      <p:cViewPr varScale="1">
        <p:scale>
          <a:sx n="98" d="100"/>
          <a:sy n="98" d="100"/>
        </p:scale>
        <p:origin x="200" y="3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6A1C9-D932-4EC1-B9AC-50D5D3D556DF}" type="datetimeFigureOut">
              <a:rPr lang="zh-CN" altLang="en-US" smtClean="0"/>
              <a:pPr/>
              <a:t>2019/5/15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B6A2D-2A63-421F-A946-F4D8B957F59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73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记忆是怎么来的：五年级的知识：把五年级学到知识和四年级以前的知识做一个组合得到</a:t>
            </a:r>
            <a:endParaRPr lang="en-US" altLang="zh-CN" dirty="0" smtClean="0"/>
          </a:p>
          <a:p>
            <a:r>
              <a:rPr lang="zh-CN" altLang="en-US" dirty="0" smtClean="0"/>
              <a:t>（人工神经网络感知器：给每个输入一个权重做组合）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神经网络最擅长做的用权重做组合：五年级的知识、四年级和以前的记忆，分布乘两个权重矩阵去组合不同的信息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baseline="0" dirty="0" smtClean="0"/>
              <a:t>f  </a:t>
            </a:r>
            <a:r>
              <a:rPr lang="zh-CN" altLang="en-US" baseline="0" dirty="0" smtClean="0"/>
              <a:t>信息的过滤 加一个非线性的变化   五年级学了更高级的方法，一年级的方法可以忘了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六年学完了要参加小升初考试，直接用</a:t>
            </a:r>
            <a:r>
              <a:rPr lang="en-US" altLang="zh-CN" baseline="0" dirty="0" smtClean="0"/>
              <a:t>S6</a:t>
            </a:r>
            <a:r>
              <a:rPr lang="zh-CN" altLang="en-US" baseline="0" dirty="0" smtClean="0"/>
              <a:t>去参加考试，不需要</a:t>
            </a:r>
            <a:r>
              <a:rPr lang="en-US" altLang="zh-CN" baseline="0" dirty="0" smtClean="0"/>
              <a:t>x6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预测下一个词的时候：用</a:t>
            </a:r>
            <a:r>
              <a:rPr lang="en-US" altLang="zh-CN" dirty="0" err="1" smtClean="0"/>
              <a:t>softmax</a:t>
            </a:r>
            <a:r>
              <a:rPr lang="zh-CN" altLang="en-US" dirty="0" smtClean="0"/>
              <a:t>去预测是这本字典</a:t>
            </a:r>
            <a:r>
              <a:rPr lang="en-US" altLang="zh-CN" dirty="0" smtClean="0"/>
              <a:t>4W</a:t>
            </a:r>
            <a:r>
              <a:rPr lang="zh-CN" altLang="en-US" dirty="0" smtClean="0"/>
              <a:t>个词中的哪一个。</a:t>
            </a:r>
            <a:r>
              <a:rPr lang="zh-CN" altLang="en-US" baseline="0" dirty="0" smtClean="0"/>
              <a:t>   </a:t>
            </a:r>
            <a:r>
              <a:rPr lang="en-US" altLang="zh-CN" baseline="0" dirty="0" smtClean="0"/>
              <a:t>V</a:t>
            </a:r>
            <a:r>
              <a:rPr lang="zh-CN" altLang="en-US" baseline="0" dirty="0" smtClean="0"/>
              <a:t>矩阵做权重   </a:t>
            </a:r>
            <a:endParaRPr lang="en-US" altLang="zh-CN" baseline="0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线性分类器模型最后输出层包含了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个输出值。</a:t>
            </a:r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Softmax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的输出表征了不同类别之间的相对概率。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Softmax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将连续数值转化成相对概率。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B6A2D-2A63-421F-A946-F4D8B957F59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516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预测结果导致的损失</a:t>
            </a:r>
            <a:endParaRPr lang="en-US" altLang="zh-CN" dirty="0" smtClean="0"/>
          </a:p>
          <a:p>
            <a:r>
              <a:rPr lang="zh-CN" altLang="en-US" dirty="0" smtClean="0"/>
              <a:t>记忆状态导致的预测结果</a:t>
            </a:r>
            <a:endParaRPr lang="en-US" altLang="zh-CN" dirty="0" smtClean="0"/>
          </a:p>
          <a:p>
            <a:r>
              <a:rPr lang="zh-CN" altLang="en-US" dirty="0" smtClean="0"/>
              <a:t>之前记忆和</a:t>
            </a:r>
            <a:r>
              <a:rPr lang="en-US" altLang="zh-CN" dirty="0" smtClean="0"/>
              <a:t>W</a:t>
            </a:r>
            <a:r>
              <a:rPr lang="zh-CN" altLang="en-US" dirty="0" smtClean="0"/>
              <a:t>权重的组合导致当前时刻所有记忆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B6A2D-2A63-421F-A946-F4D8B957F59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275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8488" y="533400"/>
            <a:ext cx="7947025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19" y="0"/>
            <a:ext cx="7420725" cy="4714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571604" y="428610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Softmax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的分类器  预测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4W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个词中的哪一个</a:t>
            </a:r>
            <a:endParaRPr lang="en-US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3240" y="2214560"/>
            <a:ext cx="2928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交叉熵损失 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cross entropy loss</a:t>
            </a:r>
            <a:endParaRPr lang="en-US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2844" y="2714626"/>
            <a:ext cx="150019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时刻上正确的词</a:t>
            </a:r>
            <a:endParaRPr lang="en-US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7158" y="1000114"/>
            <a:ext cx="150019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预测出来的词</a:t>
            </a:r>
            <a:endParaRPr lang="en-US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/>
          <p:cNvCxnSpPr>
            <a:stCxn id="14" idx="0"/>
          </p:cNvCxnSpPr>
          <p:nvPr/>
        </p:nvCxnSpPr>
        <p:spPr>
          <a:xfrm rot="5400000" flipH="1" flipV="1">
            <a:off x="982240" y="2411015"/>
            <a:ext cx="214314" cy="39290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endCxn id="15" idx="2"/>
          </p:cNvCxnSpPr>
          <p:nvPr/>
        </p:nvCxnSpPr>
        <p:spPr>
          <a:xfrm rot="16200000" flipV="1">
            <a:off x="886096" y="1529053"/>
            <a:ext cx="906671" cy="4643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2150" y="22225"/>
            <a:ext cx="7141266" cy="4692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85734"/>
            <a:ext cx="8172450" cy="412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3143254"/>
            <a:ext cx="8037227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0"/>
            <a:ext cx="85852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928662" y="3857634"/>
            <a:ext cx="8072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RNN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可以被训练来，通过前面的单词来预测接下来的单词。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latinLnBrk="1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实际上，相关信息和需要该信息的位置之间的距离可能非常的远。</a:t>
            </a:r>
          </a:p>
          <a:p>
            <a:pPr latinLnBrk="1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不幸的是，随着距离的增大，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RNN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对于如何将这样的信息连接起来无能为力。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5" y="914400"/>
            <a:ext cx="794385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4550" y="606425"/>
            <a:ext cx="7454900" cy="393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71604" y="4572014"/>
            <a:ext cx="1857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非线性处理模块</a:t>
            </a:r>
            <a:endParaRPr lang="en-US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86116" y="4621427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逐点运算</a:t>
            </a:r>
            <a:endParaRPr lang="en-US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6248" y="4572014"/>
            <a:ext cx="85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信息传播方向</a:t>
            </a:r>
            <a:endParaRPr lang="en-US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2132" y="4572014"/>
            <a:ext cx="92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信息拼接</a:t>
            </a:r>
            <a:endParaRPr lang="en-US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15140" y="4572014"/>
            <a:ext cx="92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信息复制</a:t>
            </a:r>
            <a:endParaRPr lang="en-US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14296"/>
            <a:ext cx="7778750" cy="429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642910" y="4500576"/>
            <a:ext cx="800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T-1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时刻的记忆到现在的记忆  在传送带上往前传  发生信息的交互  可以取东西  也可以放东西上去</a:t>
            </a:r>
            <a:endParaRPr lang="en-US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29124" y="285734"/>
            <a:ext cx="1357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Cell State</a:t>
            </a:r>
            <a:endParaRPr lang="en-US" sz="16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14296"/>
            <a:ext cx="8138429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6143636" y="2428874"/>
            <a:ext cx="2428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做记忆的变更：要把这部分记忆存下去</a:t>
            </a:r>
            <a:endParaRPr lang="en-US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699299"/>
            <a:ext cx="7572428" cy="401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20" y="214296"/>
            <a:ext cx="800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LSTM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的几个关键“门”与操作</a:t>
            </a:r>
            <a:endParaRPr lang="en-US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72132" y="3071816"/>
            <a:ext cx="2428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上一个时刻的输出</a:t>
            </a:r>
            <a:endParaRPr lang="en-US" altLang="zh-CN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7950" y="3714758"/>
            <a:ext cx="2428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现在的输入</a:t>
            </a:r>
            <a:endParaRPr lang="en-US" altLang="zh-CN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4810" y="3714758"/>
            <a:ext cx="2428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以多大概率去丢掉信息</a:t>
            </a:r>
            <a:endParaRPr lang="en-US" altLang="zh-CN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571486"/>
            <a:ext cx="7704163" cy="416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20" y="214296"/>
            <a:ext cx="800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LSTM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的几个关键“门”与操作</a:t>
            </a:r>
            <a:endParaRPr lang="en-US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4876" y="2643188"/>
            <a:ext cx="442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产生一个概率值，以多少值去更新信息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用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it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Ct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做过滤，哪一部分知识能够补充到我之前的知识体系中</a:t>
            </a:r>
            <a:endParaRPr lang="en-US" altLang="zh-CN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6314" y="4000510"/>
            <a:ext cx="2428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Ct: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六年级这一年学到了什么</a:t>
            </a:r>
            <a:endParaRPr lang="en-US" altLang="zh-CN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1" y="142858"/>
            <a:ext cx="7953977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42910" y="4354311"/>
            <a:ext cx="664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做预测不只依赖于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input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还依赖于之前的一部分信息，会把它存在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memory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43570" y="3019014"/>
            <a:ext cx="285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变更的只是输入或者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memory</a:t>
            </a:r>
            <a:endParaRPr lang="zh-CN" altLang="en-US" sz="1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4876" y="2161758"/>
            <a:ext cx="4500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自然语言处理任务中，输入和输出之间不独立</a:t>
            </a:r>
            <a:endParaRPr lang="zh-CN" altLang="en-US" sz="1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9124" y="1071552"/>
            <a:ext cx="4500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有些任务用人工神经网络、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CNN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解决不了</a:t>
            </a:r>
            <a:endParaRPr lang="zh-CN" altLang="en-US" sz="1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3700" y="733213"/>
            <a:ext cx="7821638" cy="426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20" y="214296"/>
            <a:ext cx="800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LSTM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的几个关键“门”与操作</a:t>
            </a:r>
            <a:endParaRPr lang="en-US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6314" y="3286130"/>
            <a:ext cx="2428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通过率    旧的记忆</a:t>
            </a:r>
            <a:endParaRPr lang="en-US" altLang="zh-CN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72198" y="4143386"/>
            <a:ext cx="2428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筛选器   新的知识</a:t>
            </a:r>
            <a:endParaRPr lang="en-US" altLang="zh-CN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642924"/>
            <a:ext cx="7531124" cy="4086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20" y="171376"/>
            <a:ext cx="800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LSTM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的几个关键“门”与操作</a:t>
            </a:r>
            <a:endParaRPr lang="en-US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15108" y="3714758"/>
            <a:ext cx="2428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小学全六年知识</a:t>
            </a:r>
            <a:endParaRPr lang="en-US" altLang="zh-CN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6380" y="2786064"/>
            <a:ext cx="2428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从前六年的知识中筛出来解决当前题目的知识</a:t>
            </a:r>
            <a:endParaRPr lang="en-US" altLang="zh-CN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00562" y="3000378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P(0,1)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57686" y="4000510"/>
            <a:ext cx="2428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解决完了给出答案</a:t>
            </a:r>
            <a:endParaRPr lang="en-US" altLang="zh-CN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214428"/>
            <a:ext cx="6786610" cy="3729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20" y="71420"/>
            <a:ext cx="800105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LSTM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的变种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GRU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只有两个门，分别为更新门和重置门，即图中的</a:t>
            </a:r>
            <a:r>
              <a:rPr lang="en-US" altLang="zh-CN" sz="1600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zt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rt</a:t>
            </a:r>
            <a:endParaRPr lang="en-US" altLang="zh-CN" sz="16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更新门用于控制前一时刻的状态信息被带入到当前状态中的程度，更新门的值越大说明前一时刻的状态信息带入越少。重置门用于控制忽略前一时刻的状态信息的程度，重置门的值越小说明忽略得越多。</a:t>
            </a:r>
            <a:endParaRPr lang="en-US" sz="16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sz="16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158" y="500048"/>
            <a:ext cx="8001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15206" y="4143386"/>
            <a:ext cx="1785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h</a:t>
            </a:r>
            <a:r>
              <a:rPr lang="en-US" altLang="zh-CN" sz="105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zh-CN" altLang="en-US" sz="105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忘记传递下来的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h</a:t>
            </a:r>
            <a:r>
              <a:rPr lang="en-US" altLang="zh-CN" sz="105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t-1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中的某些维度信息，并加入当前节点输入的某些维度信息</a:t>
            </a:r>
            <a:endParaRPr lang="en-US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00562" y="4643452"/>
            <a:ext cx="178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更新记忆</a:t>
            </a:r>
            <a:endParaRPr lang="en-US" sz="16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29388" y="2616645"/>
            <a:ext cx="24288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h’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主要包含了当前输入的</a:t>
            </a:r>
            <a:r>
              <a:rPr lang="en-US" altLang="zh-CN" sz="1400" b="1" i="1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x</a:t>
            </a:r>
            <a:r>
              <a:rPr lang="en-US" altLang="zh-CN" sz="1400" b="1" i="1" baseline="30000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zh-CN" altLang="en-US" sz="1400" b="1" i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数据。把</a:t>
            </a:r>
            <a:r>
              <a:rPr lang="en-US" altLang="zh-CN" sz="1400" b="1" i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h' 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添加到当前的隐藏状态，相当于“记忆了当前时刻的状态”，类似于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LSTM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的选择记忆阶段。</a:t>
            </a:r>
            <a:endParaRPr lang="en-US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è¯¦è§£å¦ä½ç¨ LSTM èªå¨è¯å«éªè¯ç 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5252"/>
            <a:ext cx="5715008" cy="1930746"/>
          </a:xfrm>
          <a:prstGeom prst="rect">
            <a:avLst/>
          </a:prstGeom>
          <a:noFill/>
        </p:spPr>
      </p:pic>
      <p:pic>
        <p:nvPicPr>
          <p:cNvPr id="53252" name="Picture 4" descr="è¯¦è§£å¦ä½ç¨ LSTM èªå¨è¯å«éªè¯ç 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928808"/>
            <a:ext cx="3505640" cy="3105153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6072198" y="571486"/>
            <a:ext cx="2643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encoder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Image, decoder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是验证码序列。这里把</a:t>
            </a:r>
            <a:r>
              <a:rPr 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decoder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部分的输入用</a:t>
            </a:r>
            <a:r>
              <a:rPr lang="en-US" sz="1600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encoder（image</a:t>
            </a:r>
            <a:r>
              <a:rPr 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的最后一层复制</a:t>
            </a:r>
            <a:r>
              <a:rPr 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份作为</a:t>
            </a:r>
            <a:r>
              <a:rPr 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decoder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部分的每个</a:t>
            </a:r>
            <a:r>
              <a:rPr 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cell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的输入。</a:t>
            </a:r>
            <a:endParaRPr lang="zh-CN" altLang="en-US" sz="1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3254" name="Picture 6" descr="è¯¦è§£å¦ä½ç¨ LSTM èªå¨è¯å«éªè¯ç 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314" y="2571750"/>
            <a:ext cx="4000528" cy="191566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85720" y="171376"/>
            <a:ext cx="800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LSTM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识别验证码</a:t>
            </a:r>
            <a:endParaRPr lang="zh-CN" altLang="en-US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800"/>
            <a:ext cx="7943850" cy="417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928662" y="285734"/>
            <a:ext cx="692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RNN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的结构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00166" y="1500180"/>
            <a:ext cx="6929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为了体现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RNN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的循环性，可以将多层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fold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起来，</a:t>
            </a:r>
            <a:endParaRPr lang="en-US" altLang="zh-CN" sz="16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每个部分看做一个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cell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，处理过程一模一样，</a:t>
            </a:r>
            <a:endParaRPr lang="zh-CN" altLang="en-US" sz="1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943582"/>
            <a:ext cx="7215238" cy="391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000496" y="3416864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我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628" y="3429006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00760" y="3429006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中国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6644" y="3429006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人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282" y="71420"/>
            <a:ext cx="8572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背景：要完成一个任务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(Language model)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：一句话知道出现的若干个词情况下，出现下一个词会出现什么。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（有一个序列，在这个序列前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element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知道情况下去推断下一个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element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71934" y="1059410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0628" y="1059410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中国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00760" y="1059410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人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00166" y="3345426"/>
            <a:ext cx="250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序列在当前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step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的输入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14296"/>
            <a:ext cx="7842250" cy="424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929058" y="2214560"/>
            <a:ext cx="250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矩阵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St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维度 容量有限，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0364" y="4429138"/>
            <a:ext cx="5929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文本分类，在当前任何部分都可以做总结，输出结果，但是不一定准确。任务是需要看完整个文本给出一个结果。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68676"/>
            <a:ext cx="8035951" cy="471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143636" y="4090584"/>
            <a:ext cx="235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两个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memory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做拼接</a:t>
            </a:r>
            <a:endParaRPr lang="zh-CN" altLang="en-US" sz="1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86446" y="2090320"/>
            <a:ext cx="3214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不一样的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让它捕捉更多信息</a:t>
            </a:r>
            <a:endParaRPr lang="zh-CN" altLang="en-US" sz="1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82052"/>
            <a:ext cx="7215238" cy="4429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214678" y="120833"/>
            <a:ext cx="535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Deep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：五年级的知识变难了，一周内掌握不了 → 多思考一下</a:t>
            </a:r>
            <a:endParaRPr lang="zh-CN" altLang="en-US" sz="1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14512" y="4429138"/>
            <a:ext cx="3214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T-1         T         T+1        T+2</a:t>
            </a:r>
            <a:endParaRPr lang="zh-CN" altLang="en-US" sz="1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43042" y="4714890"/>
            <a:ext cx="335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数列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三角函数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解析几何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排列组合</a:t>
            </a:r>
            <a:endParaRPr lang="zh-CN" altLang="en-US" sz="1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7422" y="928676"/>
            <a:ext cx="3214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做完三轮复习的知识解这道题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9222" y="1785932"/>
            <a:ext cx="3786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同一章前一轮复习      同一轮复习前一章</a:t>
            </a:r>
            <a:endParaRPr lang="zh-CN" altLang="en-US" sz="1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929322" y="2143122"/>
            <a:ext cx="500066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858016" y="2143122"/>
            <a:ext cx="500066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0"/>
            <a:ext cx="6364302" cy="4278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42844" y="4500576"/>
            <a:ext cx="885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BPTT(</a:t>
            </a:r>
            <a:r>
              <a:rPr lang="en-US" sz="2000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BackPropagation</a:t>
            </a:r>
            <a:r>
              <a:rPr 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 Through Time)  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基于时间的反向传播（调参）</a:t>
            </a:r>
            <a:endParaRPr lang="en-US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19" y="0"/>
            <a:ext cx="7420725" cy="4714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571604" y="428610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Softmax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的分类器  预测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4W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个词中的哪一个</a:t>
            </a:r>
            <a:endParaRPr lang="en-US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2500312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每一个时间点都有一个输出  每个输出都可以去计算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loss</a:t>
            </a:r>
            <a:endParaRPr lang="en-US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406" y="3835609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完成整个句子预测：沿着时间轴把每个位置的 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loss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加在一起</a:t>
            </a:r>
            <a:endParaRPr lang="en-US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29388" y="1428742"/>
            <a:ext cx="214314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梯度下降，使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loss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值最小  要求我们去求</a:t>
            </a:r>
            <a:r>
              <a:rPr lang="en-US" altLang="zh-CN" sz="1400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lossfunction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对于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的偏导</a:t>
            </a:r>
            <a:endParaRPr lang="en-US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3240" y="2214560"/>
            <a:ext cx="2643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交叉熵损失 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cross entropy loss</a:t>
            </a:r>
            <a:endParaRPr lang="en-US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43768" y="2547466"/>
            <a:ext cx="18573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求偏导的过程在这一层完成不了，必须用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BPTT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，不能用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BP</a:t>
            </a:r>
            <a:endParaRPr lang="en-US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72330" y="3905918"/>
            <a:ext cx="185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BPTT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：沿着时间轴往前追溯</a:t>
            </a:r>
            <a:endParaRPr lang="en-US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86512" y="142858"/>
            <a:ext cx="25717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我们的目标是计算误差关于参数</a:t>
            </a:r>
            <a:r>
              <a:rPr lang="en-US" altLang="zh-CN" sz="14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</a:t>
            </a:r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4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W</a:t>
            </a:r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的梯度，然后使用梯度下降法学习出好的参数。</a:t>
            </a:r>
            <a:endParaRPr lang="en-US" sz="1400" b="1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直接箭头连接符 15"/>
          <p:cNvCxnSpPr>
            <a:endCxn id="10" idx="1"/>
          </p:cNvCxnSpPr>
          <p:nvPr/>
        </p:nvCxnSpPr>
        <p:spPr>
          <a:xfrm flipV="1">
            <a:off x="1714480" y="1905796"/>
            <a:ext cx="4714908" cy="238046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</TotalTime>
  <Words>1016</Words>
  <Application>Microsoft Macintosh PowerPoint</Application>
  <PresentationFormat>On-screen Show (16:9)</PresentationFormat>
  <Paragraphs>90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宋体</vt:lpstr>
      <vt:lpstr>微软雅黑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x1carbon</dc:creator>
  <cp:lastModifiedBy>Huanle Xu (IEG)</cp:lastModifiedBy>
  <cp:revision>70</cp:revision>
  <dcterms:created xsi:type="dcterms:W3CDTF">2018-09-09T02:29:38Z</dcterms:created>
  <dcterms:modified xsi:type="dcterms:W3CDTF">2019-05-15T07:47:07Z</dcterms:modified>
</cp:coreProperties>
</file>